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8"/>
  </p:notesMasterIdLst>
  <p:sldIdLst>
    <p:sldId id="256" r:id="rId2"/>
    <p:sldId id="259" r:id="rId3"/>
    <p:sldId id="292" r:id="rId4"/>
    <p:sldId id="293" r:id="rId5"/>
    <p:sldId id="296" r:id="rId6"/>
    <p:sldId id="297" r:id="rId7"/>
    <p:sldId id="298" r:id="rId8"/>
    <p:sldId id="308" r:id="rId9"/>
    <p:sldId id="309" r:id="rId10"/>
    <p:sldId id="312" r:id="rId11"/>
    <p:sldId id="313" r:id="rId12"/>
    <p:sldId id="303" r:id="rId13"/>
    <p:sldId id="310" r:id="rId14"/>
    <p:sldId id="304" r:id="rId15"/>
    <p:sldId id="307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1"/>
    <p:restoredTop sz="71208"/>
  </p:normalViewPr>
  <p:slideViewPr>
    <p:cSldViewPr snapToGrid="0" snapToObjects="1" showGuides="1">
      <p:cViewPr>
        <p:scale>
          <a:sx n="72" d="100"/>
          <a:sy n="72" d="100"/>
        </p:scale>
        <p:origin x="1136" y="400"/>
      </p:cViewPr>
      <p:guideLst>
        <p:guide orient="horz" pos="2184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2034E-90A5-9744-B3D1-2971D53CB89D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C74AB-38BE-824F-A700-06311130C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C74AB-38BE-824F-A700-06311130C7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2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C74AB-38BE-824F-A700-06311130C7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84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there appear to be positive relationships between Obesity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Diabetes Related Mortality Rates, Heart Related Mortality Rates, and Alcohol consumption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Negative relationships between Obesity and Income levels as well as Bike Scores, magnitude of model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test_scores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suggest insufficient data to conclude anything with high confidence.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it does not seem that the cost of healthcare is major factor in obesity rates, it does seem to have some small effect.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C74AB-38BE-824F-A700-06311130C7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0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F402-08A4-6545-B87F-451818282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7374A-6440-3D4B-921A-42A99079E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6006B-87D2-7D4E-81E6-B3448B9C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DD0BD-2B7B-8243-A3B7-C0D802E7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14D9-7E60-0C4A-B41F-0C1E685B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23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33869-9080-C242-B843-EE445AAA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223A5-E7B1-E94D-B6EB-14DE41072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EAE9B-232C-1B40-9DE4-47A81B43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1C1D7-BEB8-614E-A586-ADD94AA7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CF130-09BA-F742-9F00-88BE826C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0A9D6-4F6C-B041-8F93-F90922A46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63010-BB4F-2942-8604-8BFA7858D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73A74-2F5D-F54E-8928-C5B60385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CEDBC-9B01-DA4A-8148-78049264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A4A1B-15DB-3A44-A2BD-D77F2FD9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0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1653-0965-2142-A10D-59820126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142C-9EFC-174C-AA57-93EBC1B21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8C6E-8155-1D47-99AD-621FE7D6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33FED-445C-4649-9734-5E82512F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0C62-9497-D748-8705-6C2D3EA6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9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9891-EDF2-C444-8239-441FCA47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9AAA4-7042-9C4F-B550-4FB51590C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4C23E-748D-3D4E-A519-131083EA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10710-AA1C-A148-905B-81BFE256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EA13E-179B-3A4D-84E0-3A30AA70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28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AB41-01E0-8145-AE1D-C29647D4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D10BB-C35B-BE40-B238-CFE2939F5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97A4B-D09B-6443-820C-36A7675B9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10C0A-A780-1B4C-B376-F3D44E62F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B1ACD-9337-DA4C-AA37-1AF37E5B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FEF2C-6397-FD42-9837-292E8239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91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ED0D-0648-B644-869A-EADFDAA2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B8ECD-6D91-F448-985F-D50464498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40C20-E55D-F546-9ABB-1404FB20B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35814F-11D4-2B42-ADC9-16D2CECE0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AEF482-6619-5B4F-95F9-613313E682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63AF74-16E4-AC4A-82BE-FB6B2776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1B67E-B165-7344-B7AB-D6AB04E16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21A91-0A43-BB41-A511-E7F8D399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986D-2D46-5041-B214-CF618ED7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3421-1E31-1945-9C96-1AC55517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B1F50-F298-0C4F-BEAB-BD88A957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FA601-C0F2-4445-9B6B-6616BF9AA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7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F15C5-03E7-A54A-8EB6-CAD4404B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7FCD2-805F-C14F-B4D5-37F65349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9DB39-D59A-FE40-B1A5-D4BAF92F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0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80DF-1424-BE43-9069-5E50C753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3D10-6FD7-1D4A-9DD7-24E2E8404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86742-5E14-E44A-BD6A-77CF538FD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10371-033B-CD43-8984-B45348FD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A6FDC-7D7D-E94D-B517-FC867A68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FE3D2-7064-3B49-B7AA-4842B173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35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9757-D196-1E4C-B7A7-6849B1DB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F22BC-0497-2342-9B03-95514E1DE4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BF740-C11A-F241-97FF-664319F26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21AFE-90DD-CB4E-BE1F-3F534557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BD151-CC0F-5B48-8039-79970B36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0B9A6-A97B-1043-9A2D-EBF1A16F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2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50B80-C26C-464E-AC7E-1D231F5D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6B09E-6BFE-FB40-B888-745FC76D4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03355-10E4-844A-9FDC-CB37ABFA5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C0366-77B6-254C-A279-7BD536DA89E8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F526-2791-F84B-A195-0C319840A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D51B0-CFEB-3841-B32C-2D2B64657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5A85-192D-C440-BC08-8CE7F249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9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F54E84A3-857D-CA45-A2C5-4CE982924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F327F-D093-4449-96F1-9401CCF5C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BIG CITIES HEALTH INVENTORY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14CBD-8DB6-6544-AE94-59C065E7E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  <a:latin typeface="Helvetica" pitchFamily="2" charset="0"/>
              </a:rPr>
              <a:t>Group 1: </a:t>
            </a:r>
          </a:p>
          <a:p>
            <a:pPr algn="r"/>
            <a:r>
              <a:rPr lang="en-US" sz="2800" dirty="0">
                <a:solidFill>
                  <a:srgbClr val="FFFFFF"/>
                </a:solidFill>
                <a:latin typeface="Helvetica" pitchFamily="2" charset="0"/>
              </a:rPr>
              <a:t>Talha Chaudhry James </a:t>
            </a:r>
            <a:r>
              <a:rPr lang="en-US" sz="2800" dirty="0" err="1">
                <a:solidFill>
                  <a:srgbClr val="FFFFFF"/>
                </a:solidFill>
                <a:latin typeface="Helvetica" pitchFamily="2" charset="0"/>
              </a:rPr>
              <a:t>Willson</a:t>
            </a:r>
            <a:r>
              <a:rPr lang="en-US" sz="2800" dirty="0">
                <a:solidFill>
                  <a:srgbClr val="FFFFFF"/>
                </a:solidFill>
                <a:latin typeface="Helvetica" pitchFamily="2" charset="0"/>
              </a:rPr>
              <a:t>   Xin Ju </a:t>
            </a:r>
          </a:p>
          <a:p>
            <a:pPr algn="r"/>
            <a:endParaRPr lang="en-US" sz="28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69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6279E0B8-D181-B44D-AEA9-4E7DAC3B4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8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4AD34-7F37-2540-8AFB-B93B071C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988" y="1095930"/>
            <a:ext cx="4508827" cy="164592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Franklin Gothic Medium" panose="020B0603020102020204" pitchFamily="34" charset="0"/>
              </a:rPr>
              <a:t>Are these variables good predictors for Adult Obesity?</a:t>
            </a:r>
            <a:endParaRPr lang="en-US" sz="3100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C85C3F-DFFB-5A4C-AD47-B613FE88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37" y="295728"/>
            <a:ext cx="5045687" cy="3750398"/>
          </a:xfrm>
          <a:prstGeom prst="rect">
            <a:avLst/>
          </a:prstGeom>
        </p:spPr>
      </p:pic>
      <p:pic>
        <p:nvPicPr>
          <p:cNvPr id="15" name="Picture 14" descr="A picture containing bird&#10;&#10;Description automatically generated">
            <a:extLst>
              <a:ext uri="{FF2B5EF4-FFF2-40B4-BE49-F238E27FC236}">
                <a16:creationId xmlns:a16="http://schemas.microsoft.com/office/drawing/2014/main" id="{AACAB446-2FF7-BF47-8012-412AFA77E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35" y="4290060"/>
            <a:ext cx="5458465" cy="208786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AF1756C-8E14-6347-898B-E9EE3A6EDE48}"/>
              </a:ext>
            </a:extLst>
          </p:cNvPr>
          <p:cNvSpPr txBox="1">
            <a:spLocks/>
          </p:cNvSpPr>
          <p:nvPr/>
        </p:nvSpPr>
        <p:spPr>
          <a:xfrm>
            <a:off x="7976538" y="2739108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MODELS: </a:t>
            </a:r>
          </a:p>
          <a:p>
            <a:pPr marL="0"/>
            <a:r>
              <a:rPr lang="en-US" sz="1800" dirty="0"/>
              <a:t>   1) Linear Regression</a:t>
            </a:r>
          </a:p>
          <a:p>
            <a:pPr marL="0"/>
            <a:r>
              <a:rPr lang="en-US" sz="1800" dirty="0"/>
              <a:t>   2) Decision Tree Regression</a:t>
            </a:r>
          </a:p>
        </p:txBody>
      </p:sp>
    </p:spTree>
    <p:extLst>
      <p:ext uri="{BB962C8B-B14F-4D97-AF65-F5344CB8AC3E}">
        <p14:creationId xmlns:p14="http://schemas.microsoft.com/office/powerpoint/2010/main" val="400289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6279E0B8-D181-B44D-AEA9-4E7DAC3B4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8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4AD34-7F37-2540-8AFB-B93B071C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706" y="1111738"/>
            <a:ext cx="4490898" cy="16440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>
                <a:latin typeface="Franklin Gothic Medium" panose="020B0603020102020204" pitchFamily="34" charset="0"/>
              </a:rPr>
              <a:t>Are these variables good predictors for </a:t>
            </a:r>
            <a:r>
              <a:rPr lang="en-US" sz="2400" dirty="0">
                <a:latin typeface="Franklin Gothic Medium" panose="020B0603020102020204" pitchFamily="34" charset="0"/>
              </a:rPr>
              <a:t>High School Student </a:t>
            </a:r>
            <a:r>
              <a:rPr lang="en-US" sz="2500" dirty="0">
                <a:latin typeface="Franklin Gothic Medium" panose="020B0603020102020204" pitchFamily="34" charset="0"/>
              </a:rPr>
              <a:t>Obesity?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65F0F8-29E9-9F43-8D90-F1039F42EA10}"/>
              </a:ext>
            </a:extLst>
          </p:cNvPr>
          <p:cNvSpPr txBox="1">
            <a:spLocks/>
          </p:cNvSpPr>
          <p:nvPr/>
        </p:nvSpPr>
        <p:spPr>
          <a:xfrm>
            <a:off x="7868962" y="2755783"/>
            <a:ext cx="406264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MODELS: </a:t>
            </a:r>
          </a:p>
          <a:p>
            <a:pPr marL="0"/>
            <a:r>
              <a:rPr lang="en-US" sz="1800" dirty="0"/>
              <a:t>   1) Linear Regression</a:t>
            </a:r>
          </a:p>
          <a:p>
            <a:pPr marL="0"/>
            <a:r>
              <a:rPr lang="en-US" sz="1800" dirty="0"/>
              <a:t>   2) Decision Tree Regression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43416-763B-A84F-A86D-E1C10C64D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00" y="454684"/>
            <a:ext cx="4569001" cy="3483864"/>
          </a:xfrm>
          <a:prstGeom prst="rect">
            <a:avLst/>
          </a:prstGeom>
        </p:spPr>
      </p:pic>
      <p:pic>
        <p:nvPicPr>
          <p:cNvPr id="19" name="Picture 18" descr="A picture containing bird&#10;&#10;Description automatically generated">
            <a:extLst>
              <a:ext uri="{FF2B5EF4-FFF2-40B4-BE49-F238E27FC236}">
                <a16:creationId xmlns:a16="http://schemas.microsoft.com/office/drawing/2014/main" id="{992D277F-05C2-E442-AA1F-10BCFDBDD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18" y="4162762"/>
            <a:ext cx="5523082" cy="21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9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&#10;&#10;Description automatically generated">
            <a:extLst>
              <a:ext uri="{FF2B5EF4-FFF2-40B4-BE49-F238E27FC236}">
                <a16:creationId xmlns:a16="http://schemas.microsoft.com/office/drawing/2014/main" id="{FF18ECFE-0FB1-AC47-8EF6-E3980B19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CD9F97-F927-FD4D-808E-0C5303C856EA}"/>
              </a:ext>
            </a:extLst>
          </p:cNvPr>
          <p:cNvSpPr/>
          <p:nvPr/>
        </p:nvSpPr>
        <p:spPr>
          <a:xfrm>
            <a:off x="553453" y="0"/>
            <a:ext cx="11141242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FED6B-27F0-EB4E-83AB-4AB994EF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406" y="604603"/>
            <a:ext cx="9411929" cy="1651674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Franklin Gothic Medium" panose="020B0603020102020204" pitchFamily="34" charset="0"/>
              </a:rPr>
              <a:t>HYPOTHESIS 6: </a:t>
            </a:r>
            <a:br>
              <a:rPr lang="en-US" sz="3200" dirty="0">
                <a:latin typeface="Franklin Gothic Medium" panose="020B0603020102020204" pitchFamily="34" charset="0"/>
              </a:rPr>
            </a:br>
            <a:r>
              <a:rPr lang="en-US" sz="3200" dirty="0">
                <a:latin typeface="Franklin Gothic Medium Cond" panose="020B0606030402020204" pitchFamily="34" charset="0"/>
              </a:rPr>
              <a:t>The high negative correlation between Median Household Income (Dollars) and both types of obesity are partially due to higher cost in healthcare leading to worse health.</a:t>
            </a:r>
            <a:br>
              <a:rPr lang="en-US" sz="3200" dirty="0">
                <a:latin typeface="Franklin Gothic Medium" panose="020B0603020102020204" pitchFamily="34" charset="0"/>
              </a:rPr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DECC7-B0D9-7542-AED8-5F8388CF7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684" y="2620760"/>
            <a:ext cx="4273446" cy="3879444"/>
          </a:xfrm>
        </p:spPr>
        <p:txBody>
          <a:bodyPr/>
          <a:lstStyle/>
          <a:p>
            <a:r>
              <a:rPr lang="en-US" sz="2000" dirty="0"/>
              <a:t>New Data obtained from Kaiser Family Foundation (</a:t>
            </a:r>
            <a:r>
              <a:rPr lang="en-US" sz="2000" dirty="0" err="1"/>
              <a:t>kff.org</a:t>
            </a:r>
            <a:r>
              <a:rPr lang="en-US" sz="2000" dirty="0"/>
              <a:t>) which provides in-depth information on key health policy issues</a:t>
            </a:r>
          </a:p>
          <a:p>
            <a:r>
              <a:rPr lang="en-US" sz="2000" dirty="0"/>
              <a:t>Reports Private Health Insurance Spending Per Capita by State </a:t>
            </a:r>
          </a:p>
          <a:p>
            <a:r>
              <a:rPr lang="en-US" sz="2000" dirty="0"/>
              <a:t>Covers all 50 U.S. States</a:t>
            </a:r>
          </a:p>
          <a:p>
            <a:r>
              <a:rPr lang="en-US" sz="2000" dirty="0"/>
              <a:t>Timeframe observed: 2010 - 2014</a:t>
            </a:r>
          </a:p>
          <a:p>
            <a:endParaRPr lang="en-US" dirty="0"/>
          </a:p>
        </p:txBody>
      </p:sp>
      <p:pic>
        <p:nvPicPr>
          <p:cNvPr id="7" name="Picture 6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793AC70A-C78C-7A42-800A-F032C905A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583" y="2070025"/>
            <a:ext cx="5208418" cy="6898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0379A2-569D-0744-9CB0-172A153F1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371" y="2759871"/>
            <a:ext cx="5208418" cy="330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ew of a city&#10;&#10;Description automatically generated">
            <a:extLst>
              <a:ext uri="{FF2B5EF4-FFF2-40B4-BE49-F238E27FC236}">
                <a16:creationId xmlns:a16="http://schemas.microsoft.com/office/drawing/2014/main" id="{433A7D71-31D7-5241-87B1-0F88C1EC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E4D627-D357-B34F-9F14-00ADC4558D57}"/>
              </a:ext>
            </a:extLst>
          </p:cNvPr>
          <p:cNvSpPr/>
          <p:nvPr/>
        </p:nvSpPr>
        <p:spPr>
          <a:xfrm>
            <a:off x="123092" y="0"/>
            <a:ext cx="12068908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476827-D05B-AB4E-9DB4-D7941B3F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01" y="704773"/>
            <a:ext cx="10515600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latin typeface="Franklin Gothic Medium" panose="020B0603020102020204" pitchFamily="34" charset="0"/>
              </a:rPr>
              <a:t>Per Capita Private Health Insurance Spending in Years 2010 - 2014</a:t>
            </a:r>
            <a:br>
              <a:rPr lang="en-US" sz="4100" dirty="0">
                <a:latin typeface="Franklin Gothic Medium" panose="020B0603020102020204" pitchFamily="34" charset="0"/>
              </a:rPr>
            </a:br>
            <a:endParaRPr lang="en-US" sz="4100" dirty="0">
              <a:latin typeface="Franklin Gothic Medium" panose="020B0603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07E823-E2AF-FE46-AD00-B90E811D51E9}"/>
              </a:ext>
            </a:extLst>
          </p:cNvPr>
          <p:cNvSpPr/>
          <p:nvPr/>
        </p:nvSpPr>
        <p:spPr>
          <a:xfrm>
            <a:off x="1649506" y="1528047"/>
            <a:ext cx="9628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No distinct relationship observed between Obesity Levels and Per Capita Private Health Insurance Spending</a:t>
            </a:r>
          </a:p>
        </p:txBody>
      </p:sp>
      <p:pic>
        <p:nvPicPr>
          <p:cNvPr id="12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81EFB5-E14D-9B43-86C3-7E246FE9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47" y="2320823"/>
            <a:ext cx="2524169" cy="196138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BD0BBAF-223D-344D-BBB5-BA19DAA05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165" y="2339679"/>
            <a:ext cx="2860483" cy="1923674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06A764-CCC2-E748-AC8A-8B6239D47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132" y="2240768"/>
            <a:ext cx="2674469" cy="1887900"/>
          </a:xfrm>
          <a:prstGeom prst="rect">
            <a:avLst/>
          </a:prstGeom>
        </p:spPr>
      </p:pic>
      <p:pic>
        <p:nvPicPr>
          <p:cNvPr id="15" name="Picture 14" descr="A picture containing computer, colorful, sitting, light&#10;&#10;Description automatically generated">
            <a:extLst>
              <a:ext uri="{FF2B5EF4-FFF2-40B4-BE49-F238E27FC236}">
                <a16:creationId xmlns:a16="http://schemas.microsoft.com/office/drawing/2014/main" id="{CA59FE84-0F61-DF41-B15D-0AC9252D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9686" y="4421389"/>
            <a:ext cx="2937599" cy="1975535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9D915D-220D-8443-AC80-9309113D4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0203" y="4506383"/>
            <a:ext cx="2860483" cy="19215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BCAA0C3-4ABF-E748-BCBA-0E6B71388840}"/>
              </a:ext>
            </a:extLst>
          </p:cNvPr>
          <p:cNvSpPr/>
          <p:nvPr/>
        </p:nvSpPr>
        <p:spPr>
          <a:xfrm>
            <a:off x="1721224" y="1897379"/>
            <a:ext cx="642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2010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E1FF4A-92E1-AA4C-9B8B-624F625076A1}"/>
              </a:ext>
            </a:extLst>
          </p:cNvPr>
          <p:cNvSpPr/>
          <p:nvPr/>
        </p:nvSpPr>
        <p:spPr>
          <a:xfrm>
            <a:off x="5774566" y="1940086"/>
            <a:ext cx="639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2011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8715A-0123-AE42-B446-8825FC70CD28}"/>
              </a:ext>
            </a:extLst>
          </p:cNvPr>
          <p:cNvSpPr/>
          <p:nvPr/>
        </p:nvSpPr>
        <p:spPr>
          <a:xfrm>
            <a:off x="9772371" y="1904034"/>
            <a:ext cx="64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2012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22E1D6-6C8D-4B42-B0C0-168194F31F97}"/>
              </a:ext>
            </a:extLst>
          </p:cNvPr>
          <p:cNvSpPr/>
          <p:nvPr/>
        </p:nvSpPr>
        <p:spPr>
          <a:xfrm>
            <a:off x="3758790" y="4058905"/>
            <a:ext cx="647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2013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36C12F-D07F-064C-BF56-0B8F7C4F684C}"/>
              </a:ext>
            </a:extLst>
          </p:cNvPr>
          <p:cNvSpPr/>
          <p:nvPr/>
        </p:nvSpPr>
        <p:spPr>
          <a:xfrm>
            <a:off x="7843721" y="4097542"/>
            <a:ext cx="641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ranklin Gothic Medium Cond" panose="020B0606030402020204" pitchFamily="34" charset="0"/>
              </a:rPr>
              <a:t>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19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 with a mountain in the background&#10;&#10;Description automatically generated">
            <a:extLst>
              <a:ext uri="{FF2B5EF4-FFF2-40B4-BE49-F238E27FC236}">
                <a16:creationId xmlns:a16="http://schemas.microsoft.com/office/drawing/2014/main" id="{C6C79993-51E7-5A40-B535-EE3EDE0B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71670D-64C6-9E47-8911-EB54BB9E5F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DE719-87DE-5A4C-8BDA-9EB2081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66" y="550603"/>
            <a:ext cx="10985268" cy="1325563"/>
          </a:xfrm>
        </p:spPr>
        <p:txBody>
          <a:bodyPr/>
          <a:lstStyle/>
          <a:p>
            <a:pPr algn="ctr"/>
            <a:r>
              <a:rPr lang="en-US" dirty="0">
                <a:latin typeface="Franklin Gothic Medium" panose="020B0603020102020204" pitchFamily="34" charset="0"/>
              </a:rPr>
              <a:t>Decision Tree Regression Model for Adult Obesity</a:t>
            </a:r>
          </a:p>
        </p:txBody>
      </p:sp>
      <p:pic>
        <p:nvPicPr>
          <p:cNvPr id="8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02AA5A7B-1860-A643-A6C6-C1BB79E91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39" y="2490787"/>
            <a:ext cx="11493922" cy="23659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8E5047-3F42-B948-AC8C-8B958FEDA62B}"/>
              </a:ext>
            </a:extLst>
          </p:cNvPr>
          <p:cNvSpPr/>
          <p:nvPr/>
        </p:nvSpPr>
        <p:spPr>
          <a:xfrm>
            <a:off x="2970048" y="5244505"/>
            <a:ext cx="6251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Franklin Gothic Medium" panose="020B0603020102020204" pitchFamily="34" charset="0"/>
              </a:rPr>
              <a:t>Cross Validation Test Score = -0.06982006235355605</a:t>
            </a:r>
          </a:p>
        </p:txBody>
      </p:sp>
    </p:spTree>
    <p:extLst>
      <p:ext uri="{BB962C8B-B14F-4D97-AF65-F5344CB8AC3E}">
        <p14:creationId xmlns:p14="http://schemas.microsoft.com/office/powerpoint/2010/main" val="3812867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view of a city&#10;&#10;Description automatically generated">
            <a:extLst>
              <a:ext uri="{FF2B5EF4-FFF2-40B4-BE49-F238E27FC236}">
                <a16:creationId xmlns:a16="http://schemas.microsoft.com/office/drawing/2014/main" id="{C693BD70-A45F-5D42-A197-44E8ABE8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309E5B-AADD-264A-9E6C-50FD987832EF}"/>
              </a:ext>
            </a:extLst>
          </p:cNvPr>
          <p:cNvSpPr/>
          <p:nvPr/>
        </p:nvSpPr>
        <p:spPr>
          <a:xfrm>
            <a:off x="202696" y="-45071"/>
            <a:ext cx="11812095" cy="6537946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1B4B3-4315-B446-9297-FA3FEE9D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Decision Tree Regression Model for High School Student Obesity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BC7CA93-2F47-6346-A7A7-AA648BB70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52818"/>
            <a:ext cx="10515600" cy="229695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05A52-F814-CD47-8BDF-C1B601221EE2}"/>
              </a:ext>
            </a:extLst>
          </p:cNvPr>
          <p:cNvSpPr/>
          <p:nvPr/>
        </p:nvSpPr>
        <p:spPr>
          <a:xfrm>
            <a:off x="3085176" y="5605424"/>
            <a:ext cx="60216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Franklin Gothic Medium" panose="020B0603020102020204" pitchFamily="34" charset="0"/>
              </a:rPr>
              <a:t>Cross Validation Test Score = 0.2980821213031106</a:t>
            </a:r>
          </a:p>
        </p:txBody>
      </p:sp>
    </p:spTree>
    <p:extLst>
      <p:ext uri="{BB962C8B-B14F-4D97-AF65-F5344CB8AC3E}">
        <p14:creationId xmlns:p14="http://schemas.microsoft.com/office/powerpoint/2010/main" val="406167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in front of a building&#10;&#10;Description automatically generated">
            <a:extLst>
              <a:ext uri="{FF2B5EF4-FFF2-40B4-BE49-F238E27FC236}">
                <a16:creationId xmlns:a16="http://schemas.microsoft.com/office/drawing/2014/main" id="{6585675F-AE3A-3541-BB55-03D168507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77" r="9091" b="31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CA8EC-5008-684A-AD04-8EA1EA295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17" y="388399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ranklin Gothic Medium" panose="020B0603020102020204" pitchFamily="34" charset="0"/>
              </a:rPr>
              <a:t>CONCLUSIONS</a:t>
            </a:r>
            <a:endParaRPr lang="en-US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6B3D6A-76C5-D64A-A411-9E2B5E583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150" y="1351617"/>
            <a:ext cx="4045773" cy="3773010"/>
          </a:xfrm>
        </p:spPr>
        <p:txBody>
          <a:bodyPr>
            <a:noAutofit/>
          </a:bodyPr>
          <a:lstStyle/>
          <a:p>
            <a:r>
              <a:rPr lang="en-US" sz="1700" dirty="0"/>
              <a:t>Potential positive linear relationships: </a:t>
            </a:r>
          </a:p>
          <a:p>
            <a:pPr marL="0" indent="0">
              <a:buNone/>
            </a:pPr>
            <a:r>
              <a:rPr lang="en-US" sz="1700" dirty="0"/>
              <a:t>       1) Obesity vs. Diabetes Related          	Mortality Rates</a:t>
            </a:r>
          </a:p>
          <a:p>
            <a:pPr marL="0" indent="0">
              <a:buNone/>
            </a:pPr>
            <a:r>
              <a:rPr lang="en-US" sz="1700" dirty="0"/>
              <a:t>       2) Obesity vs. Heart Related Mortality 	Rates</a:t>
            </a:r>
          </a:p>
          <a:p>
            <a:r>
              <a:rPr lang="en-US" sz="1700" dirty="0"/>
              <a:t>Potential positive non-linear relationships: </a:t>
            </a:r>
          </a:p>
          <a:p>
            <a:pPr marL="0" indent="0">
              <a:buNone/>
            </a:pPr>
            <a:r>
              <a:rPr lang="en-US" sz="1700" dirty="0"/>
              <a:t>       1) Obesity vs. Alcohol consumption</a:t>
            </a:r>
          </a:p>
          <a:p>
            <a:pPr marL="0" indent="0">
              <a:buNone/>
            </a:pPr>
            <a:r>
              <a:rPr lang="en-US" sz="1700" dirty="0"/>
              <a:t>Potential negative relationships: </a:t>
            </a:r>
          </a:p>
          <a:p>
            <a:pPr marL="0" indent="0">
              <a:buNone/>
            </a:pPr>
            <a:r>
              <a:rPr lang="en-US" sz="1700" dirty="0"/>
              <a:t>       1) Obesity vs. Income Level</a:t>
            </a:r>
          </a:p>
          <a:p>
            <a:pPr marL="0" indent="0">
              <a:buNone/>
            </a:pPr>
            <a:r>
              <a:rPr lang="en-US" sz="1700" dirty="0"/>
              <a:t>       2) Obesity vs. Bike Score</a:t>
            </a:r>
          </a:p>
          <a:p>
            <a:r>
              <a:rPr lang="en-US" sz="1700" dirty="0"/>
              <a:t>While it does not seem that the cost of healthcare is major factor in obesity rates, it does seem to have some small effect</a:t>
            </a:r>
          </a:p>
        </p:txBody>
      </p:sp>
    </p:spTree>
    <p:extLst>
      <p:ext uri="{BB962C8B-B14F-4D97-AF65-F5344CB8AC3E}">
        <p14:creationId xmlns:p14="http://schemas.microsoft.com/office/powerpoint/2010/main" val="42890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6279E0B8-D181-B44D-AEA9-4E7DAC3B4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4AD34-7F37-2540-8AFB-B93B071C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17" y="681357"/>
            <a:ext cx="4373492" cy="1043409"/>
          </a:xfrm>
        </p:spPr>
        <p:txBody>
          <a:bodyPr>
            <a:noAutofit/>
          </a:bodyPr>
          <a:lstStyle/>
          <a:p>
            <a:r>
              <a:rPr lang="en-US" sz="3500" dirty="0">
                <a:latin typeface="Franklin Gothic Medium" panose="020B0603020102020204" pitchFamily="34" charset="0"/>
              </a:rPr>
              <a:t>GOALS/MOTIVATIONS</a:t>
            </a:r>
            <a:endParaRPr lang="en-US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E11E-28E0-214A-8491-DBEE08EC1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Autofit/>
          </a:bodyPr>
          <a:lstStyle/>
          <a:p>
            <a:r>
              <a:rPr lang="en-US" sz="2500" dirty="0"/>
              <a:t>Apply analytics techniques to real-word dataset (BCHI)</a:t>
            </a:r>
          </a:p>
          <a:p>
            <a:r>
              <a:rPr lang="en-US" sz="2500" dirty="0"/>
              <a:t>Examine determinants of obesity and general health in the U.S.</a:t>
            </a:r>
          </a:p>
          <a:p>
            <a:r>
              <a:rPr lang="en-US" sz="2500" dirty="0"/>
              <a:t>Build predictive model(s) to represent relationships between variables</a:t>
            </a:r>
          </a:p>
        </p:txBody>
      </p:sp>
    </p:spTree>
    <p:extLst>
      <p:ext uri="{BB962C8B-B14F-4D97-AF65-F5344CB8AC3E}">
        <p14:creationId xmlns:p14="http://schemas.microsoft.com/office/powerpoint/2010/main" val="201586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ridge, building&#10;&#10;Description automatically generated">
            <a:extLst>
              <a:ext uri="{FF2B5EF4-FFF2-40B4-BE49-F238E27FC236}">
                <a16:creationId xmlns:a16="http://schemas.microsoft.com/office/drawing/2014/main" id="{0AE61D4F-6563-E541-9C99-7BFD34515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5080" b="83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AA90C-C162-374C-A178-A98241E0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357" y="675493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Franklin Gothic Medium" panose="020B0603020102020204" pitchFamily="34" charset="0"/>
              </a:rPr>
              <a:t>BCHI DATASET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BAD35-AF0D-B745-B12B-44D1787AE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4844" y="1798807"/>
            <a:ext cx="4370173" cy="2754086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Contains 34,492 data points on different health indicators from 30 BCHC member cities</a:t>
            </a:r>
          </a:p>
          <a:p>
            <a:r>
              <a:rPr lang="en-US" sz="2000" dirty="0"/>
              <a:t>61 Indicators relate to health status, death rates, and other socio-economic/demographic factors</a:t>
            </a:r>
          </a:p>
          <a:p>
            <a:r>
              <a:rPr lang="en-US" sz="2000" dirty="0"/>
              <a:t>Relevant Features – Year, Sex, Race/Ethnicity, Value, Place (City, State)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761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DB30C644-39EA-814D-BF85-7825D563C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0BEE38-DCE5-674E-AEAF-8757AC072D92}"/>
              </a:ext>
            </a:extLst>
          </p:cNvPr>
          <p:cNvSpPr/>
          <p:nvPr/>
        </p:nvSpPr>
        <p:spPr>
          <a:xfrm>
            <a:off x="1084880" y="373487"/>
            <a:ext cx="9827477" cy="591058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FED6B-27F0-EB4E-83AB-4AB994EF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711" y="903592"/>
            <a:ext cx="8856578" cy="127168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Franklin Gothic Medium" panose="020B0603020102020204" pitchFamily="34" charset="0"/>
              </a:rPr>
              <a:t>HYPOTHESIS 1: </a:t>
            </a:r>
            <a:br>
              <a:rPr lang="en-US" sz="3200" dirty="0">
                <a:latin typeface="Franklin Gothic Medium" panose="020B0603020102020204" pitchFamily="34" charset="0"/>
              </a:rPr>
            </a:br>
            <a:r>
              <a:rPr lang="en-US" sz="2900" dirty="0">
                <a:latin typeface="Franklin Gothic Medium Cond" panose="020B0606030402020204" pitchFamily="34" charset="0"/>
              </a:rPr>
              <a:t>There is a positive (linear) relationship between Obesity and Diabetes Related Mortality Rate.</a:t>
            </a:r>
            <a:endParaRPr lang="en-US" sz="2900" dirty="0"/>
          </a:p>
        </p:txBody>
      </p:sp>
      <p:pic>
        <p:nvPicPr>
          <p:cNvPr id="5" name="Content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CD799B4C-5213-7847-BDC8-415468D58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99718" y="2023231"/>
            <a:ext cx="5049337" cy="3826965"/>
          </a:xfrm>
        </p:spPr>
      </p:pic>
    </p:spTree>
    <p:extLst>
      <p:ext uri="{BB962C8B-B14F-4D97-AF65-F5344CB8AC3E}">
        <p14:creationId xmlns:p14="http://schemas.microsoft.com/office/powerpoint/2010/main" val="154463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ridge over 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B6673715-9C73-DF48-904A-ED77246E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ED4919-0C6F-8D4F-BD4C-1A928C8CEFC9}"/>
              </a:ext>
            </a:extLst>
          </p:cNvPr>
          <p:cNvSpPr/>
          <p:nvPr/>
        </p:nvSpPr>
        <p:spPr>
          <a:xfrm>
            <a:off x="1084880" y="330739"/>
            <a:ext cx="9827477" cy="595332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F8DA-C188-C44E-8C44-4A29B185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628" y="938846"/>
            <a:ext cx="9084743" cy="1026141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prstClr val="black"/>
                </a:solidFill>
                <a:latin typeface="Franklin Gothic Medium" panose="020B0603020102020204" pitchFamily="34" charset="0"/>
              </a:rPr>
              <a:t>HYPOTHESIS 2: </a:t>
            </a:r>
            <a:br>
              <a:rPr lang="en-US" sz="3200" dirty="0">
                <a:solidFill>
                  <a:prstClr val="black"/>
                </a:solidFill>
                <a:latin typeface="Franklin Gothic Medium" panose="020B0603020102020204" pitchFamily="34" charset="0"/>
              </a:rPr>
            </a:br>
            <a:r>
              <a:rPr lang="en-US" sz="3200" dirty="0">
                <a:solidFill>
                  <a:prstClr val="black"/>
                </a:solidFill>
                <a:latin typeface="Franklin Gothic Medium Cond" panose="020B0606030402020204" pitchFamily="34" charset="0"/>
              </a:rPr>
              <a:t>There is a positive (linear) relationship between Obesity and Health Disease Mortality Rate.</a:t>
            </a:r>
            <a:endParaRPr lang="en-US" dirty="0"/>
          </a:p>
        </p:txBody>
      </p:sp>
      <p:pic>
        <p:nvPicPr>
          <p:cNvPr id="5" name="Content Placeholder 4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61A7F8EB-067C-7843-B042-5DC36002E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8835" y="1964987"/>
            <a:ext cx="4961269" cy="3920704"/>
          </a:xfrm>
        </p:spPr>
      </p:pic>
    </p:spTree>
    <p:extLst>
      <p:ext uri="{BB962C8B-B14F-4D97-AF65-F5344CB8AC3E}">
        <p14:creationId xmlns:p14="http://schemas.microsoft.com/office/powerpoint/2010/main" val="2047182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ll building in a city&#10;&#10;Description automatically generated">
            <a:extLst>
              <a:ext uri="{FF2B5EF4-FFF2-40B4-BE49-F238E27FC236}">
                <a16:creationId xmlns:a16="http://schemas.microsoft.com/office/drawing/2014/main" id="{7D78CE9F-6975-5C4B-B82C-034DCCE9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073B4D-9845-EE46-A99F-E44B7B0BFE9D}"/>
              </a:ext>
            </a:extLst>
          </p:cNvPr>
          <p:cNvSpPr/>
          <p:nvPr/>
        </p:nvSpPr>
        <p:spPr>
          <a:xfrm>
            <a:off x="1517515" y="330739"/>
            <a:ext cx="8871626" cy="595332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F8DA-C188-C44E-8C44-4A29B185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990" y="852055"/>
            <a:ext cx="7904018" cy="110850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prstClr val="black"/>
                </a:solidFill>
                <a:latin typeface="Franklin Gothic Medium" panose="020B0603020102020204" pitchFamily="34" charset="0"/>
              </a:rPr>
              <a:t>HYPOTHESIS 3: </a:t>
            </a:r>
            <a:br>
              <a:rPr lang="en-US" sz="3200" dirty="0">
                <a:solidFill>
                  <a:prstClr val="black"/>
                </a:solidFill>
                <a:latin typeface="Franklin Gothic Medium" panose="020B0603020102020204" pitchFamily="34" charset="0"/>
              </a:rPr>
            </a:br>
            <a:r>
              <a:rPr lang="en-US" sz="3200" dirty="0">
                <a:solidFill>
                  <a:prstClr val="black"/>
                </a:solidFill>
                <a:latin typeface="Franklin Gothic Medium Cond" panose="020B0606030402020204" pitchFamily="34" charset="0"/>
              </a:rPr>
              <a:t>There is a negative (linear) relationship between Obesity and Income levels.</a:t>
            </a:r>
            <a:endParaRPr lang="en-US" dirty="0"/>
          </a:p>
        </p:txBody>
      </p:sp>
      <p:pic>
        <p:nvPicPr>
          <p:cNvPr id="10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46F96C-1CC0-5040-BF22-F629CDF5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628" y="2177618"/>
            <a:ext cx="4887099" cy="37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1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E295DC1B-3ECD-364A-A602-6A78A5FEC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C5104D-2FB7-B145-9DBC-DF34A25BE3D6}"/>
              </a:ext>
            </a:extLst>
          </p:cNvPr>
          <p:cNvSpPr/>
          <p:nvPr/>
        </p:nvSpPr>
        <p:spPr>
          <a:xfrm>
            <a:off x="1634247" y="330739"/>
            <a:ext cx="8929992" cy="595332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F8DA-C188-C44E-8C44-4A29B185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68" y="1002779"/>
            <a:ext cx="7971819" cy="103338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prstClr val="black"/>
                </a:solidFill>
                <a:latin typeface="Franklin Gothic Medium" panose="020B0603020102020204" pitchFamily="34" charset="0"/>
              </a:rPr>
              <a:t>HYPOTHESIS 4: </a:t>
            </a:r>
            <a:br>
              <a:rPr lang="en-US" sz="3200" dirty="0">
                <a:solidFill>
                  <a:prstClr val="black"/>
                </a:solidFill>
                <a:latin typeface="Franklin Gothic Medium" panose="020B0603020102020204" pitchFamily="34" charset="0"/>
              </a:rPr>
            </a:br>
            <a:r>
              <a:rPr lang="en-US" sz="3200" dirty="0">
                <a:solidFill>
                  <a:prstClr val="black"/>
                </a:solidFill>
                <a:latin typeface="Franklin Gothic Medium Cond" panose="020B0606030402020204" pitchFamily="34" charset="0"/>
              </a:rPr>
              <a:t>There may be a positive (non-linear) relationship between Obesity and Alcohol consumption.</a:t>
            </a:r>
            <a:endParaRPr lang="en-US" dirty="0"/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59FED1AB-A6E2-D645-A6C7-C0358EF32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4464" y="2313797"/>
            <a:ext cx="4245682" cy="3541423"/>
          </a:xfrm>
        </p:spPr>
      </p:pic>
    </p:spTree>
    <p:extLst>
      <p:ext uri="{BB962C8B-B14F-4D97-AF65-F5344CB8AC3E}">
        <p14:creationId xmlns:p14="http://schemas.microsoft.com/office/powerpoint/2010/main" val="85991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iver running through a city&#10;&#10;Description automatically generated">
            <a:extLst>
              <a:ext uri="{FF2B5EF4-FFF2-40B4-BE49-F238E27FC236}">
                <a16:creationId xmlns:a16="http://schemas.microsoft.com/office/drawing/2014/main" id="{CCC4C014-2146-7F4F-A07D-096E2E7DE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" y="0"/>
            <a:ext cx="1217567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B024F9-F2D2-924A-825C-FCBDE37ECE06}"/>
              </a:ext>
            </a:extLst>
          </p:cNvPr>
          <p:cNvSpPr/>
          <p:nvPr/>
        </p:nvSpPr>
        <p:spPr>
          <a:xfrm>
            <a:off x="1478604" y="311285"/>
            <a:ext cx="9260732" cy="605060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3F8DA-C188-C44E-8C44-4A29B185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533" y="796260"/>
            <a:ext cx="8388930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prstClr val="black"/>
                </a:solidFill>
                <a:latin typeface="Franklin Gothic Medium" panose="020B0603020102020204" pitchFamily="34" charset="0"/>
              </a:rPr>
              <a:t>HYPOTHESIS 5: </a:t>
            </a:r>
            <a:br>
              <a:rPr lang="en-US" sz="3200" dirty="0">
                <a:solidFill>
                  <a:prstClr val="black"/>
                </a:solidFill>
                <a:latin typeface="Franklin Gothic Medium" panose="020B0603020102020204" pitchFamily="34" charset="0"/>
              </a:rPr>
            </a:br>
            <a:r>
              <a:rPr lang="en-US" sz="2900" dirty="0">
                <a:solidFill>
                  <a:prstClr val="black"/>
                </a:solidFill>
                <a:latin typeface="Franklin Gothic Medium" panose="020B0603020102020204" pitchFamily="34" charset="0"/>
              </a:rPr>
              <a:t>There may be a negative (non-linear) relationship between Bike Score of an area and its Obesity level.</a:t>
            </a:r>
            <a:endParaRPr lang="en-US" sz="2900" dirty="0"/>
          </a:p>
        </p:txBody>
      </p:sp>
      <p:pic>
        <p:nvPicPr>
          <p:cNvPr id="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E591B0-5E88-EF46-AC45-C83EF881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485" y="2293494"/>
            <a:ext cx="4531472" cy="34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2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view of a city&#10;&#10;Description automatically generated">
            <a:extLst>
              <a:ext uri="{FF2B5EF4-FFF2-40B4-BE49-F238E27FC236}">
                <a16:creationId xmlns:a16="http://schemas.microsoft.com/office/drawing/2014/main" id="{433A7D71-31D7-5241-87B1-0F88C1EC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E4D627-D357-B34F-9F14-00ADC4558D57}"/>
              </a:ext>
            </a:extLst>
          </p:cNvPr>
          <p:cNvSpPr/>
          <p:nvPr/>
        </p:nvSpPr>
        <p:spPr>
          <a:xfrm>
            <a:off x="1828800" y="260194"/>
            <a:ext cx="8809892" cy="6597806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1063F5-3C24-3C4C-B7F9-668A32367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5929" y="1862098"/>
            <a:ext cx="6408836" cy="43153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F46A1A-2AB2-C94C-B531-362CE4A5E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965" y="260194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Franklin Gothic Medium Cond" panose="020B0606030402020204" pitchFamily="34" charset="0"/>
              </a:rPr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300904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553</Words>
  <Application>Microsoft Macintosh PowerPoint</Application>
  <PresentationFormat>Widescreen</PresentationFormat>
  <Paragraphs>58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Franklin Gothic Medium</vt:lpstr>
      <vt:lpstr>Franklin Gothic Medium Cond</vt:lpstr>
      <vt:lpstr>Helvetica</vt:lpstr>
      <vt:lpstr>Office Theme</vt:lpstr>
      <vt:lpstr>BIG CITIES HEALTH INVENTORY</vt:lpstr>
      <vt:lpstr>GOALS/MOTIVATIONS</vt:lpstr>
      <vt:lpstr>BCHI DATASET</vt:lpstr>
      <vt:lpstr>HYPOTHESIS 1:  There is a positive (linear) relationship between Obesity and Diabetes Related Mortality Rate.</vt:lpstr>
      <vt:lpstr>HYPOTHESIS 2:  There is a positive (linear) relationship between Obesity and Health Disease Mortality Rate.</vt:lpstr>
      <vt:lpstr>HYPOTHESIS 3:  There is a negative (linear) relationship between Obesity and Income levels.</vt:lpstr>
      <vt:lpstr>HYPOTHESIS 4:  There may be a positive (non-linear) relationship between Obesity and Alcohol consumption.</vt:lpstr>
      <vt:lpstr>HYPOTHESIS 5:  There may be a negative (non-linear) relationship between Bike Score of an area and its Obesity level.</vt:lpstr>
      <vt:lpstr>CORRELATIONS</vt:lpstr>
      <vt:lpstr>Are these variables good predictors for Adult Obesity?</vt:lpstr>
      <vt:lpstr>Are these variables good predictors for High School Student Obesity?</vt:lpstr>
      <vt:lpstr>HYPOTHESIS 6:  The high negative correlation between Median Household Income (Dollars) and both types of obesity are partially due to higher cost in healthcare leading to worse health. </vt:lpstr>
      <vt:lpstr>Per Capita Private Health Insurance Spending in Years 2010 - 2014 </vt:lpstr>
      <vt:lpstr>Decision Tree Regression Model for Adult Obesity</vt:lpstr>
      <vt:lpstr>Decision Tree Regression Model for High School Student Obesity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CITIES HEALTH INVENTORY</dc:title>
  <dc:creator>Xin Ju (xju)</dc:creator>
  <cp:lastModifiedBy>Xin Ju (xju)</cp:lastModifiedBy>
  <cp:revision>1</cp:revision>
  <dcterms:created xsi:type="dcterms:W3CDTF">2019-12-03T06:16:51Z</dcterms:created>
  <dcterms:modified xsi:type="dcterms:W3CDTF">2019-12-03T06:18:23Z</dcterms:modified>
</cp:coreProperties>
</file>